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98" r:id="rId2"/>
    <p:sldId id="267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8" r:id="rId12"/>
    <p:sldId id="29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3" autoAdjust="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25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60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5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9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DAF61AA-5A98-4049-A93E-477E5505141A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00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9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79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50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9/3/2021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3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9/3/2021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3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38.jpe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jpeg"/><Relationship Id="rId5" Type="http://schemas.openxmlformats.org/officeDocument/2006/relationships/hyperlink" Target="http://www.fueleconomy.gov/feg/ws/index.shtml#vehicle" TargetMode="External"/><Relationship Id="rId4" Type="http://schemas.openxmlformats.org/officeDocument/2006/relationships/hyperlink" Target="http://www.fueleconomy.gov/feg/epadata/vehicles.csv.zi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955F750-BFF3-4685-BE24-712EEB999E6C}"/>
              </a:ext>
            </a:extLst>
          </p:cNvPr>
          <p:cNvSpPr txBox="1">
            <a:spLocks/>
          </p:cNvSpPr>
          <p:nvPr/>
        </p:nvSpPr>
        <p:spPr>
          <a:xfrm>
            <a:off x="2585935" y="1357412"/>
            <a:ext cx="10191942" cy="10753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accent3">
                    <a:lumMod val="75000"/>
                  </a:schemeClr>
                </a:solidFill>
              </a:rPr>
              <a:t>Predictive Analytics</a:t>
            </a:r>
            <a:endParaRPr lang="en-IN" sz="6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867BA99-3940-4D4F-86AE-52DEF21B7D0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85"/>
    </mc:Choice>
    <mc:Fallback xmlns="">
      <p:transition spd="slow" advTm="12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9" grpId="0" uiExpan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ECC9-620A-433D-921F-6DA838A2D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44" y="295532"/>
            <a:ext cx="5935133" cy="699824"/>
          </a:xfrm>
        </p:spPr>
        <p:txBody>
          <a:bodyPr>
            <a:normAutofit fontScale="90000"/>
          </a:bodyPr>
          <a:lstStyle/>
          <a:p>
            <a:r>
              <a:rPr lang="en-US" dirty="0"/>
              <a:t>K-Fold Cross Validation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D495B-0822-4776-B068-F6466719C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477" y="1051798"/>
            <a:ext cx="10515600" cy="4351338"/>
          </a:xfrm>
        </p:spPr>
        <p:txBody>
          <a:bodyPr/>
          <a:lstStyle/>
          <a:p>
            <a:r>
              <a:rPr lang="en-US" dirty="0"/>
              <a:t>Cross-validation is a resampling procedure used to evaluate machine learning models on a limited data sample.</a:t>
            </a:r>
          </a:p>
          <a:p>
            <a:r>
              <a:rPr lang="en-US" dirty="0"/>
              <a:t>Used 10-fold Cross-Validation to train these models. Models to evaluate are</a:t>
            </a:r>
          </a:p>
          <a:p>
            <a:r>
              <a:rPr lang="en-US" dirty="0"/>
              <a:t>Random Forest Model  (RF )and Decision tree Model (CART)</a:t>
            </a:r>
          </a:p>
          <a:p>
            <a:r>
              <a:rPr lang="en-US" dirty="0"/>
              <a:t>It optimized the random forest training set  and achieved 0.88 </a:t>
            </a:r>
            <a:endParaRPr lang="en-IN" dirty="0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7B222F5-BF15-4811-A7B0-3175641A1EA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8455" y="3429000"/>
            <a:ext cx="5731510" cy="2581275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F8A91AD-AA61-4D43-853B-879710D0F06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943" y="3403882"/>
            <a:ext cx="4432300" cy="11109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5C5FFB-AA62-4787-AB1A-F1268EB66E9E}"/>
              </a:ext>
            </a:extLst>
          </p:cNvPr>
          <p:cNvSpPr txBox="1"/>
          <p:nvPr/>
        </p:nvSpPr>
        <p:spPr>
          <a:xfrm>
            <a:off x="6469943" y="4543036"/>
            <a:ext cx="4842934" cy="1263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Decision tree model shows more accuracy in K Fold cross validation as compared to Random Forest model for k=10 splits in this analysis and model creation.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0A7B87B-18FF-4F66-8E84-80E6A885E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6288" y="1920060"/>
            <a:ext cx="1314379" cy="1190880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BE07321-F34E-4285-8572-B37A8BC46B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9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43"/>
    </mc:Choice>
    <mc:Fallback xmlns="">
      <p:transition spd="slow" advTm="69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3395-7169-4D46-B256-A31095CA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83" y="32963"/>
            <a:ext cx="10058400" cy="1117600"/>
          </a:xfrm>
        </p:spPr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A62AC-ED45-40C5-A6F5-A5C01F64A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81" y="1150563"/>
            <a:ext cx="11565013" cy="5647111"/>
          </a:xfrm>
        </p:spPr>
        <p:txBody>
          <a:bodyPr>
            <a:noAutofit/>
          </a:bodyPr>
          <a:lstStyle/>
          <a:p>
            <a:r>
              <a:rPr lang="en-US" dirty="0"/>
              <a:t>Decision tree model is the best algorithm for this dataset through the process of K fold cross validation as compared to random forest model.</a:t>
            </a:r>
          </a:p>
          <a:p>
            <a:r>
              <a:rPr lang="en-IN" dirty="0" err="1"/>
              <a:t>UCity</a:t>
            </a:r>
            <a:r>
              <a:rPr lang="en-IN" dirty="0"/>
              <a:t> average over the years shows that after 2010 there has been a significant improvement in quality of vehicles.</a:t>
            </a:r>
            <a:endParaRPr lang="en-US" dirty="0"/>
          </a:p>
          <a:p>
            <a:pPr marR="0" lvl="0">
              <a:spcAft>
                <a:spcPts val="0"/>
              </a:spcAft>
              <a:tabLst>
                <a:tab pos="457200" algn="l"/>
              </a:tabLst>
            </a:pPr>
            <a:r>
              <a:rPr lang="en-IN" dirty="0"/>
              <a:t>Volkswagen, Toyota, and Nissan have the highest </a:t>
            </a:r>
            <a:r>
              <a:rPr lang="en-IN" dirty="0" err="1"/>
              <a:t>UCity</a:t>
            </a:r>
            <a:r>
              <a:rPr lang="en-IN" dirty="0"/>
              <a:t> average.</a:t>
            </a:r>
            <a:endParaRPr lang="en-US" dirty="0"/>
          </a:p>
          <a:p>
            <a:pPr marR="0" lvl="0">
              <a:spcAft>
                <a:spcPts val="0"/>
              </a:spcAft>
              <a:tabLst>
                <a:tab pos="457200" algn="l"/>
              </a:tabLst>
            </a:pPr>
            <a:r>
              <a:rPr lang="en-IN" dirty="0"/>
              <a:t>There is a negative correlation between engine </a:t>
            </a:r>
            <a:r>
              <a:rPr lang="en-IN" dirty="0" err="1"/>
              <a:t>displ</a:t>
            </a:r>
            <a:r>
              <a:rPr lang="en-IN" dirty="0"/>
              <a:t> and fuel efficiency that means small engine size cars are fuel efficient.</a:t>
            </a:r>
            <a:endParaRPr lang="en-US" dirty="0"/>
          </a:p>
          <a:p>
            <a:pPr marR="0" lvl="0">
              <a:spcAft>
                <a:spcPts val="0"/>
              </a:spcAft>
              <a:tabLst>
                <a:tab pos="457200" algn="l"/>
              </a:tabLst>
            </a:pPr>
            <a:r>
              <a:rPr lang="en-IN" dirty="0"/>
              <a:t>Displacement has started decreasing its popularity in 2008 from 3.6 that means more small cars with small engine types were used.</a:t>
            </a:r>
            <a:endParaRPr lang="en-US" dirty="0"/>
          </a:p>
          <a:p>
            <a:pPr marR="0" lvl="0">
              <a:spcAft>
                <a:spcPts val="0"/>
              </a:spcAft>
              <a:tabLst>
                <a:tab pos="457200" algn="l"/>
              </a:tabLst>
            </a:pPr>
            <a:r>
              <a:rPr lang="en-IN" dirty="0"/>
              <a:t>There has been a substantial growth in count of unique models over the years after 1996.</a:t>
            </a:r>
            <a:endParaRPr lang="en-US" dirty="0"/>
          </a:p>
          <a:p>
            <a:pPr marR="0" lvl="0">
              <a:spcAft>
                <a:spcPts val="0"/>
              </a:spcAft>
              <a:tabLst>
                <a:tab pos="457200" algn="l"/>
              </a:tabLst>
            </a:pPr>
            <a:r>
              <a:rPr lang="en-IN" dirty="0"/>
              <a:t>Comb08- shows a positive relationship in which the higher the MPG value, the more you will save and spend less</a:t>
            </a:r>
            <a:endParaRPr lang="en-US" dirty="0"/>
          </a:p>
          <a:p>
            <a:pPr marR="0" lvl="0">
              <a:spcAft>
                <a:spcPts val="800"/>
              </a:spcAft>
              <a:tabLst>
                <a:tab pos="457200" algn="l"/>
              </a:tabLst>
            </a:pPr>
            <a:r>
              <a:rPr lang="en-IN" dirty="0"/>
              <a:t>Barrels08 shows a negative relationship in which the more the annual consumption, the more you will spend and save less.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55032CF-4641-4DE8-B951-A2B117038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2390" y="286837"/>
            <a:ext cx="953298" cy="86372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2057B53-CEEC-4ED9-A675-70F477273B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6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81"/>
    </mc:Choice>
    <mc:Fallback xmlns="">
      <p:transition spd="slow" advTm="85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network of node and mesh">
            <a:extLst>
              <a:ext uri="{FF2B5EF4-FFF2-40B4-BE49-F238E27FC236}">
                <a16:creationId xmlns:a16="http://schemas.microsoft.com/office/drawing/2014/main" id="{5F50BE63-5487-46F3-A4D2-EDF1996FB8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</a:blip>
          <a:srcRect t="1057" r="-1" b="23938"/>
          <a:stretch/>
        </p:blipFill>
        <p:spPr>
          <a:xfrm>
            <a:off x="0" y="1386"/>
            <a:ext cx="1218893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FF46CA-CA73-469F-AB05-EDEE5CE1B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404" y="731041"/>
            <a:ext cx="10191942" cy="3173034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FFFF"/>
                </a:solidFill>
              </a:rPr>
              <a:t>Thank you</a:t>
            </a:r>
            <a:endParaRPr lang="en-IN" sz="6600" b="1" dirty="0">
              <a:solidFill>
                <a:srgbClr val="FFFFFF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B457184-C8CA-4F48-A0BD-052F2CA48F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94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9"/>
    </mc:Choice>
    <mc:Fallback xmlns="">
      <p:transition spd="slow" advTm="2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4001-6B53-4530-85E5-A74B89800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2" y="0"/>
            <a:ext cx="10058400" cy="1609344"/>
          </a:xfrm>
        </p:spPr>
        <p:txBody>
          <a:bodyPr>
            <a:normAutofit/>
          </a:bodyPr>
          <a:lstStyle/>
          <a:p>
            <a:r>
              <a:rPr lang="en-US" sz="4900" dirty="0"/>
              <a:t>Introduction to the dataset</a:t>
            </a:r>
            <a:endParaRPr lang="en-IN" sz="4900" dirty="0"/>
          </a:p>
        </p:txBody>
      </p:sp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B6C9607F-6A6E-46EE-8B34-75B821A1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269" y="1403604"/>
            <a:ext cx="7600020" cy="5121374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contains fuel efficiency performance metrics, measured in miles per gallon (MPG) over time.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by U.S. Department of Energy and the US Environmental Protection Agency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link: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http://www.fueleconomy.gov/feg/epadata/vehicles.csv.zip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Metadata link: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http://www.fueleconomy.gov/feg/ws/index.shtml#vehicle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consist of 43921 records and 83 columns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vehicle data is recorded since 1985, for 39 years.</a:t>
            </a:r>
          </a:p>
          <a:p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Dependent variable: </a:t>
            </a:r>
            <a:r>
              <a:rPr lang="en-I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Ucity</a:t>
            </a:r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variable: Make, co2, </a:t>
            </a:r>
            <a:r>
              <a:rPr lang="en-I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barrels,model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displ,fuetype1 etc.</a:t>
            </a:r>
          </a:p>
        </p:txBody>
      </p:sp>
      <p:pic>
        <p:nvPicPr>
          <p:cNvPr id="1027" name="Picture 3" descr="Why Am I Getting Poor Fuel Economy and Gas Mileage | Country Chrysler Dodge  Ram Jeep">
            <a:extLst>
              <a:ext uri="{FF2B5EF4-FFF2-40B4-BE49-F238E27FC236}">
                <a16:creationId xmlns:a16="http://schemas.microsoft.com/office/drawing/2014/main" id="{B74B8465-9653-4F4A-8B83-B6026144D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0178" y="2093976"/>
            <a:ext cx="3261974" cy="295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0688184-2731-4E91-B5F8-BC1313D0F4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8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911"/>
    </mc:Choice>
    <mc:Fallback xmlns="">
      <p:transition spd="slow" advTm="72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2C6CB-E863-42AD-B7C0-D1198A79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36" y="416854"/>
            <a:ext cx="8977860" cy="1088482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1.Correlation Analysis</a:t>
            </a: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3A102BD-51AE-4AD4-9FBC-DFECB4550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81" y="2054087"/>
            <a:ext cx="5182853" cy="3790121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Ucity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have high or strong positive correlation with these selected features such as - city08, comb08, highway08,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Uhighway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yousavespend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Ucity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have moderate to strong correlation with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theese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features but in negative -co2tailppegpm,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cylinders,displ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fuelcost08. It means these variables are inversely proportional to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Ucity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ucity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= city08, we need to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dropit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pic>
        <p:nvPicPr>
          <p:cNvPr id="10" name="Picture 9" descr="Chart&#10;&#10;Description automatically generated with low confidence">
            <a:extLst>
              <a:ext uri="{FF2B5EF4-FFF2-40B4-BE49-F238E27FC236}">
                <a16:creationId xmlns:a16="http://schemas.microsoft.com/office/drawing/2014/main" id="{B2B09B44-3C10-42B7-BCD8-AE584588AB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16137" y="1505336"/>
            <a:ext cx="6875863" cy="4789215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740AC92F-2CAA-4971-8AFD-AC4AC05984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8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17"/>
    </mc:Choice>
    <mc:Fallback xmlns="">
      <p:transition spd="slow" advTm="37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477A-BD37-46ED-B705-1DDADBAC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67" y="143338"/>
            <a:ext cx="5605358" cy="1064803"/>
          </a:xfrm>
        </p:spPr>
        <p:txBody>
          <a:bodyPr>
            <a:normAutofit/>
          </a:bodyPr>
          <a:lstStyle/>
          <a:p>
            <a:r>
              <a:rPr lang="en-US" dirty="0"/>
              <a:t>Univariate Analysis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4F4D35-391E-46F8-9F04-90B2D6953AA1}"/>
              </a:ext>
            </a:extLst>
          </p:cNvPr>
          <p:cNvSpPr txBox="1"/>
          <p:nvPr/>
        </p:nvSpPr>
        <p:spPr>
          <a:xfrm>
            <a:off x="407504" y="1144354"/>
            <a:ext cx="611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2F549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Most frequent brands of car</a:t>
            </a:r>
            <a:r>
              <a:rPr lang="en-IN" sz="180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dirty="0">
                <a:solidFill>
                  <a:srgbClr val="2F549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used</a:t>
            </a:r>
            <a:endParaRPr lang="en-US" dirty="0"/>
          </a:p>
        </p:txBody>
      </p:sp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320A937C-7643-4085-A0EB-265172EE2A8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2" y="1491059"/>
            <a:ext cx="4341381" cy="26010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3A9247D-4E5A-4AD1-8EAB-E98A8DE275B6}"/>
              </a:ext>
            </a:extLst>
          </p:cNvPr>
          <p:cNvSpPr txBox="1"/>
          <p:nvPr/>
        </p:nvSpPr>
        <p:spPr>
          <a:xfrm>
            <a:off x="124602" y="4468528"/>
            <a:ext cx="3809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F5496"/>
                </a:solidFill>
                <a:latin typeface="Times New Roman" panose="02020603050405020304" pitchFamily="18" charset="0"/>
              </a:rPr>
              <a:t>Most common class type of cars used</a:t>
            </a:r>
            <a:endParaRPr lang="en-US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1" name="Picture 40" descr="Chart, funnel chart&#10;&#10;Description automatically generated">
            <a:extLst>
              <a:ext uri="{FF2B5EF4-FFF2-40B4-BE49-F238E27FC236}">
                <a16:creationId xmlns:a16="http://schemas.microsoft.com/office/drawing/2014/main" id="{CAB4948C-C558-4EEA-B374-7BA208B2FD5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697" y="4285922"/>
            <a:ext cx="5102399" cy="2572078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6A32F5DE-A559-42E1-A875-C967F50311F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95631"/>
            <a:ext cx="4601210" cy="301117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CAAEBC4-DB6D-49C3-ABC4-355B39C7B759}"/>
              </a:ext>
            </a:extLst>
          </p:cNvPr>
          <p:cNvSpPr txBox="1"/>
          <p:nvPr/>
        </p:nvSpPr>
        <p:spPr>
          <a:xfrm>
            <a:off x="10507868" y="1868231"/>
            <a:ext cx="15595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Rear/front wheel drive </a:t>
            </a:r>
          </a:p>
          <a:p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 wheel or all-wheel drive </a:t>
            </a:r>
            <a:endParaRPr lang="en-US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4FBB8E-A2D8-4AC1-9B58-81F88A34073B}"/>
              </a:ext>
            </a:extLst>
          </p:cNvPr>
          <p:cNvSpPr txBox="1"/>
          <p:nvPr/>
        </p:nvSpPr>
        <p:spPr>
          <a:xfrm>
            <a:off x="6546388" y="9006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F5496"/>
                </a:solidFill>
                <a:latin typeface="Times New Roman" panose="02020603050405020304" pitchFamily="18" charset="0"/>
              </a:rPr>
              <a:t>Most common </a:t>
            </a:r>
            <a:r>
              <a:rPr lang="en-IN" dirty="0" err="1">
                <a:solidFill>
                  <a:srgbClr val="2F5496"/>
                </a:solidFill>
                <a:latin typeface="Times New Roman" panose="02020603050405020304" pitchFamily="18" charset="0"/>
              </a:rPr>
              <a:t>wheeldrive</a:t>
            </a:r>
            <a:r>
              <a:rPr lang="en-IN" dirty="0">
                <a:solidFill>
                  <a:srgbClr val="2F5496"/>
                </a:solidFill>
                <a:latin typeface="Times New Roman" panose="02020603050405020304" pitchFamily="18" charset="0"/>
              </a:rPr>
              <a:t> used</a:t>
            </a:r>
            <a:endParaRPr lang="en-US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EFC4CDB-144C-4EED-8D5D-7E093BAE5895}"/>
              </a:ext>
            </a:extLst>
          </p:cNvPr>
          <p:cNvCxnSpPr>
            <a:cxnSpLocks/>
          </p:cNvCxnSpPr>
          <p:nvPr/>
        </p:nvCxnSpPr>
        <p:spPr>
          <a:xfrm flipH="1">
            <a:off x="5911916" y="880590"/>
            <a:ext cx="42633" cy="3259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3294878-5BDA-4946-996B-DAC5C1AC25A7}"/>
              </a:ext>
            </a:extLst>
          </p:cNvPr>
          <p:cNvSpPr txBox="1"/>
          <p:nvPr/>
        </p:nvSpPr>
        <p:spPr>
          <a:xfrm>
            <a:off x="1077687" y="5020466"/>
            <a:ext cx="2647244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Compact</a:t>
            </a:r>
            <a:endParaRPr lang="en-IN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Subcompact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mid-size cars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6B598A-44EC-46A1-8E03-D3021837D022}"/>
              </a:ext>
            </a:extLst>
          </p:cNvPr>
          <p:cNvSpPr txBox="1"/>
          <p:nvPr/>
        </p:nvSpPr>
        <p:spPr>
          <a:xfrm>
            <a:off x="4404187" y="2110857"/>
            <a:ext cx="1621088" cy="869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Chevrolet, ford, dodge, GMC </a:t>
            </a: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 top 4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5" name="Audio 54">
            <a:hlinkClick r:id="" action="ppaction://media"/>
            <a:extLst>
              <a:ext uri="{FF2B5EF4-FFF2-40B4-BE49-F238E27FC236}">
                <a16:creationId xmlns:a16="http://schemas.microsoft.com/office/drawing/2014/main" id="{5721F29F-1A4B-4F0C-A51E-CF3A5A8F02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13"/>
    </mc:Choice>
    <mc:Fallback xmlns="">
      <p:transition spd="slow" advTm="47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2D8C-8BA7-4B11-B9F8-86A2B3ABC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58" y="-96340"/>
            <a:ext cx="4993960" cy="1222775"/>
          </a:xfrm>
        </p:spPr>
        <p:txBody>
          <a:bodyPr>
            <a:normAutofit/>
          </a:bodyPr>
          <a:lstStyle/>
          <a:p>
            <a:r>
              <a:rPr lang="en-US" dirty="0"/>
              <a:t>Bivariate Analysis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777F80-FA5A-4632-B74B-0277B3D6BB11}"/>
              </a:ext>
            </a:extLst>
          </p:cNvPr>
          <p:cNvSpPr txBox="1"/>
          <p:nvPr/>
        </p:nvSpPr>
        <p:spPr>
          <a:xfrm>
            <a:off x="424070" y="931093"/>
            <a:ext cx="609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Change in </a:t>
            </a:r>
            <a:r>
              <a:rPr lang="en-IN" sz="1800" dirty="0" err="1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Ucity</a:t>
            </a:r>
            <a:r>
              <a:rPr lang="en-IN" sz="18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over the years.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5FEB3ECB-1F09-4316-9C2C-AB11AF65EA7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1" y="1247299"/>
            <a:ext cx="6359857" cy="333834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3AC7030-733E-40F8-9092-C2ED0EC442A9}"/>
              </a:ext>
            </a:extLst>
          </p:cNvPr>
          <p:cNvSpPr txBox="1"/>
          <p:nvPr/>
        </p:nvSpPr>
        <p:spPr>
          <a:xfrm>
            <a:off x="424070" y="510519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UCity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average over the years shows that after 2010 there has been a significant improvement in quality of vehicles.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6E076C-D936-4374-B77D-B7A1A33C5F91}"/>
              </a:ext>
            </a:extLst>
          </p:cNvPr>
          <p:cNvSpPr txBox="1"/>
          <p:nvPr/>
        </p:nvSpPr>
        <p:spPr>
          <a:xfrm>
            <a:off x="6735482" y="626718"/>
            <a:ext cx="60960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Unique model counts increased over the years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62F88FD5-C4EF-49F9-88CF-3A9C2AA5ED5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70" y="1000795"/>
            <a:ext cx="4929806" cy="390906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2E86ED6-2D4B-4585-8727-8820324676DB}"/>
              </a:ext>
            </a:extLst>
          </p:cNvPr>
          <p:cNvSpPr txBox="1"/>
          <p:nvPr/>
        </p:nvSpPr>
        <p:spPr>
          <a:xfrm>
            <a:off x="7117605" y="4979560"/>
            <a:ext cx="4819402" cy="96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</a:rPr>
              <a:t>This shows that there has been a substantial growth in count of unique models over the years after 1996.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2441FB8-43A9-4C66-BCFF-932087CE6D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5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93"/>
    </mc:Choice>
    <mc:Fallback xmlns="">
      <p:transition spd="slow" advTm="51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83C3-0B8E-468F-885C-B9484E68A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1" y="24344"/>
            <a:ext cx="5605358" cy="766647"/>
          </a:xfrm>
        </p:spPr>
        <p:txBody>
          <a:bodyPr>
            <a:normAutofit fontScale="90000"/>
          </a:bodyPr>
          <a:lstStyle/>
          <a:p>
            <a:r>
              <a:rPr lang="en-US" dirty="0"/>
              <a:t>Cont..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6592D7-F399-4B5E-9174-6B5C24354A6C}"/>
              </a:ext>
            </a:extLst>
          </p:cNvPr>
          <p:cNvSpPr txBox="1"/>
          <p:nvPr/>
        </p:nvSpPr>
        <p:spPr>
          <a:xfrm>
            <a:off x="5088835" y="3387596"/>
            <a:ext cx="2330890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engine size type was most popular over the years?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0B79F1-E126-4E32-9CF8-F4FF00A0F3D1}"/>
              </a:ext>
            </a:extLst>
          </p:cNvPr>
          <p:cNvSpPr txBox="1"/>
          <p:nvPr/>
        </p:nvSpPr>
        <p:spPr>
          <a:xfrm>
            <a:off x="5214418" y="4710236"/>
            <a:ext cx="2205307" cy="116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More small cars with small engine types were used after 2008.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F07AEF-BAA8-437E-BF5C-2423A9C3A471}"/>
              </a:ext>
            </a:extLst>
          </p:cNvPr>
          <p:cNvSpPr txBox="1"/>
          <p:nvPr/>
        </p:nvSpPr>
        <p:spPr>
          <a:xfrm>
            <a:off x="61614" y="1018305"/>
            <a:ext cx="427863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 cars have the highest </a:t>
            </a:r>
            <a:r>
              <a:rPr lang="en-IN" sz="1800" dirty="0" err="1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Ucity</a:t>
            </a:r>
            <a:r>
              <a:rPr lang="en-IN" sz="18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average?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05D92F-2E52-4087-9EEF-342BA51BFBEC}"/>
              </a:ext>
            </a:extLst>
          </p:cNvPr>
          <p:cNvSpPr txBox="1"/>
          <p:nvPr/>
        </p:nvSpPr>
        <p:spPr>
          <a:xfrm>
            <a:off x="444104" y="1363544"/>
            <a:ext cx="3896140" cy="601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Volkswagen, Toyota, and Nissan have the highest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UCity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average.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367187-4234-4484-856E-8F7D0D126C70}"/>
              </a:ext>
            </a:extLst>
          </p:cNvPr>
          <p:cNvSpPr txBox="1"/>
          <p:nvPr/>
        </p:nvSpPr>
        <p:spPr>
          <a:xfrm>
            <a:off x="8729594" y="1536325"/>
            <a:ext cx="3103122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How does the size of a car engine affect its fuel consumption?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engine size cars are more fuel efficient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Picture 45" descr="Chart, line chart&#10;&#10;Description automatically generated">
            <a:extLst>
              <a:ext uri="{FF2B5EF4-FFF2-40B4-BE49-F238E27FC236}">
                <a16:creationId xmlns:a16="http://schemas.microsoft.com/office/drawing/2014/main" id="{85EB278C-7A9D-42C8-B24C-4B7EE9F55F6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16" y="2879585"/>
            <a:ext cx="5088835" cy="3873947"/>
          </a:xfrm>
          <a:prstGeom prst="rect">
            <a:avLst/>
          </a:prstGeom>
        </p:spPr>
      </p:pic>
      <p:pic>
        <p:nvPicPr>
          <p:cNvPr id="47" name="Picture 46" descr="Chart, bar chart&#10;&#10;Description automatically generated">
            <a:extLst>
              <a:ext uri="{FF2B5EF4-FFF2-40B4-BE49-F238E27FC236}">
                <a16:creationId xmlns:a16="http://schemas.microsoft.com/office/drawing/2014/main" id="{F9623C20-3754-4A87-921F-620E41DC573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131" y="24344"/>
            <a:ext cx="4465983" cy="2932124"/>
          </a:xfrm>
          <a:prstGeom prst="rect">
            <a:avLst/>
          </a:prstGeom>
        </p:spPr>
      </p:pic>
      <p:pic>
        <p:nvPicPr>
          <p:cNvPr id="48" name="Picture 47" descr="Chart, scatter chart&#10;&#10;Description automatically generated">
            <a:extLst>
              <a:ext uri="{FF2B5EF4-FFF2-40B4-BE49-F238E27FC236}">
                <a16:creationId xmlns:a16="http://schemas.microsoft.com/office/drawing/2014/main" id="{AB12D641-F016-4705-9A90-A67BFD26987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509" y="2918365"/>
            <a:ext cx="4772275" cy="3796385"/>
          </a:xfrm>
          <a:prstGeom prst="rect">
            <a:avLst/>
          </a:prstGeom>
        </p:spPr>
      </p:pic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F0CBD73B-75A4-4BCB-8E97-B42BF28D4D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48"/>
    </mc:Choice>
    <mc:Fallback xmlns="">
      <p:transition spd="slow" advTm="66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455F-8571-4D11-8A9C-EEEF0037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54" y="162242"/>
            <a:ext cx="8186225" cy="861391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5E55B-8010-433B-BA5D-A44D6736C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717" y="1307425"/>
            <a:ext cx="4621294" cy="27131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Outliers:</a:t>
            </a:r>
          </a:p>
          <a:p>
            <a:r>
              <a:rPr lang="en-US" sz="1800" dirty="0"/>
              <a:t>Some columns have few outliers, but these</a:t>
            </a:r>
            <a:r>
              <a:rPr lang="en-IN" sz="1800" dirty="0"/>
              <a:t> outliers cannot be removed as it can affect training dataset performance.</a:t>
            </a:r>
            <a:endParaRPr lang="en-US" sz="1800" dirty="0"/>
          </a:p>
          <a:p>
            <a:r>
              <a:rPr lang="en-US" sz="1800" dirty="0"/>
              <a:t>A few outliers lie in co2tailpipeGpm and will be treated with scaling  </a:t>
            </a:r>
          </a:p>
          <a:p>
            <a:r>
              <a:rPr lang="en-US" sz="1800" dirty="0"/>
              <a:t>Save/spend ratio have outliers but can be explained with expensive and luxuries vehicles</a:t>
            </a:r>
          </a:p>
          <a:p>
            <a:endParaRPr lang="en-IN" sz="18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ED29083-08C0-4A96-BF6D-D1DF5ACE4EA5}"/>
              </a:ext>
            </a:extLst>
          </p:cNvPr>
          <p:cNvPicPr/>
          <p:nvPr/>
        </p:nvPicPr>
        <p:blipFill rotWithShape="1">
          <a:blip r:embed="rId4"/>
          <a:srcRect l="-1" r="48632"/>
          <a:stretch/>
        </p:blipFill>
        <p:spPr>
          <a:xfrm>
            <a:off x="5416850" y="63580"/>
            <a:ext cx="5487564" cy="431112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9E88145-C4E0-4CCD-8EA5-292E774BF01A}"/>
              </a:ext>
            </a:extLst>
          </p:cNvPr>
          <p:cNvSpPr txBox="1"/>
          <p:nvPr/>
        </p:nvSpPr>
        <p:spPr>
          <a:xfrm>
            <a:off x="470485" y="4838400"/>
            <a:ext cx="4250330" cy="786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/>
              <a:t>Outliers with missing value with threshold of 25%</a:t>
            </a:r>
          </a:p>
        </p:txBody>
      </p:sp>
      <p:pic>
        <p:nvPicPr>
          <p:cNvPr id="43" name="Picture 42" descr="Graphical user interface&#10;&#10;Description automatically generated">
            <a:extLst>
              <a:ext uri="{FF2B5EF4-FFF2-40B4-BE49-F238E27FC236}">
                <a16:creationId xmlns:a16="http://schemas.microsoft.com/office/drawing/2014/main" id="{23C23FE9-9082-47A6-B532-57B3EF8CB8D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54034" y="4559841"/>
            <a:ext cx="2353953" cy="1947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6401EA-3B5E-4927-8480-838ABF439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957" y="5601478"/>
            <a:ext cx="4578457" cy="51831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1B1B410-BA55-44F5-8B94-B61888A01DE6}"/>
              </a:ext>
            </a:extLst>
          </p:cNvPr>
          <p:cNvSpPr txBox="1"/>
          <p:nvPr/>
        </p:nvSpPr>
        <p:spPr>
          <a:xfrm>
            <a:off x="6375348" y="5047015"/>
            <a:ext cx="4445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Remove this outliers from dataset</a:t>
            </a:r>
            <a:r>
              <a:rPr lang="en-US" dirty="0"/>
              <a:t>.</a:t>
            </a:r>
          </a:p>
        </p:txBody>
      </p:sp>
      <p:pic>
        <p:nvPicPr>
          <p:cNvPr id="56" name="Audio 55">
            <a:hlinkClick r:id="" action="ppaction://media"/>
            <a:extLst>
              <a:ext uri="{FF2B5EF4-FFF2-40B4-BE49-F238E27FC236}">
                <a16:creationId xmlns:a16="http://schemas.microsoft.com/office/drawing/2014/main" id="{21F1B243-EFDE-46FF-ABA7-6F77E1C5F1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73"/>
    </mc:Choice>
    <mc:Fallback xmlns="">
      <p:transition spd="slow" advTm="41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4C589-7D1C-437B-AF49-A52E69D21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58740"/>
            <a:ext cx="4599062" cy="801072"/>
          </a:xfrm>
        </p:spPr>
        <p:txBody>
          <a:bodyPr>
            <a:normAutofit fontScale="90000"/>
          </a:bodyPr>
          <a:lstStyle/>
          <a:p>
            <a:r>
              <a:rPr lang="en-US" dirty="0"/>
              <a:t>Data Cleaning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F5F90-9794-4C22-B933-1167ECD4F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100" y="991585"/>
            <a:ext cx="601696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Transforming </a:t>
            </a:r>
            <a:r>
              <a:rPr lang="en-IN" dirty="0"/>
              <a:t>numerical/Categorical missing data by Imputation</a:t>
            </a:r>
            <a:endParaRPr lang="en-US" dirty="0"/>
          </a:p>
          <a:p>
            <a:r>
              <a:rPr lang="en-US" sz="2000" dirty="0"/>
              <a:t>Replaced character missing data with “Not Available”</a:t>
            </a:r>
          </a:p>
          <a:p>
            <a:r>
              <a:rPr lang="en-US" sz="2000" dirty="0"/>
              <a:t>Replaced values missing but entered -1 with </a:t>
            </a:r>
            <a:r>
              <a:rPr lang="en-US" dirty="0"/>
              <a:t>nan</a:t>
            </a:r>
            <a:endParaRPr lang="en-US" sz="2000" dirty="0"/>
          </a:p>
          <a:p>
            <a:r>
              <a:rPr lang="en-US" sz="2000" dirty="0" err="1"/>
              <a:t>IntegerEncoded</a:t>
            </a:r>
            <a:r>
              <a:rPr lang="en-US" sz="2000" dirty="0"/>
              <a:t> and </a:t>
            </a:r>
            <a:r>
              <a:rPr lang="en-US" sz="2000" dirty="0" err="1"/>
              <a:t>HotEncoded</a:t>
            </a:r>
            <a:r>
              <a:rPr lang="en-US" sz="2000" dirty="0"/>
              <a:t> the character data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Performed scaling on continuous variables to treat the outliers</a:t>
            </a:r>
          </a:p>
          <a:p>
            <a:r>
              <a:rPr lang="en-US" dirty="0"/>
              <a:t>Also converted float object into int .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IN" sz="2000" dirty="0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5D9AF5DF-9913-4EB2-B9D3-7FFA0B3318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43559" y="3250401"/>
            <a:ext cx="5731510" cy="1185545"/>
          </a:xfrm>
          <a:prstGeom prst="rect">
            <a:avLst/>
          </a:prstGeom>
        </p:spPr>
      </p:pic>
      <p:pic>
        <p:nvPicPr>
          <p:cNvPr id="13" name="Picture 1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A5F17E7-696B-4589-9FD0-B81F12CDB8C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81539" y="3212377"/>
            <a:ext cx="2773546" cy="2553494"/>
          </a:xfrm>
          <a:prstGeom prst="rect">
            <a:avLst/>
          </a:prstGeom>
        </p:spPr>
      </p:pic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939E1BE-54F8-4D5A-9B58-B500745F985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202390" y="362247"/>
            <a:ext cx="5731510" cy="1636395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71CC5A2-C552-4EE5-9470-000BB5E656D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90" y="1998642"/>
            <a:ext cx="3331845" cy="671195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E0D2DFB9-7C80-421B-9915-A44E8D272DAB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307540" y="3239127"/>
            <a:ext cx="2626360" cy="2499995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39FB3D23-A371-47AC-AA09-D2331C5DB1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745" y="5519194"/>
            <a:ext cx="5460645" cy="906133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241E20AA-1153-4E2C-A616-AD20D0CDC2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3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09"/>
    </mc:Choice>
    <mc:Fallback xmlns="">
      <p:transition spd="slow" advTm="43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50D01-5D9A-4CFD-8200-05024FA0D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89" y="85104"/>
            <a:ext cx="4320822" cy="904516"/>
          </a:xfrm>
        </p:spPr>
        <p:txBody>
          <a:bodyPr/>
          <a:lstStyle/>
          <a:p>
            <a:r>
              <a:rPr lang="en-US" dirty="0"/>
              <a:t>Model Building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C1770-603F-4B9B-AD88-22F69CF8F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9862"/>
            <a:ext cx="11201400" cy="647065"/>
          </a:xfrm>
        </p:spPr>
        <p:txBody>
          <a:bodyPr>
            <a:normAutofit lnSpcReduction="10000"/>
          </a:bodyPr>
          <a:lstStyle/>
          <a:p>
            <a:pPr marL="742950" lvl="1" indent="-285750"/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model building, the task is to train machine learning models to fit and predict the target variable.</a:t>
            </a:r>
          </a:p>
          <a:p>
            <a:pPr marL="742950" lvl="1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two models</a:t>
            </a:r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9B7A6417-8AB6-41FE-9A52-E1D0F19B78C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9150" y="1983816"/>
            <a:ext cx="4781550" cy="657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B74ED0-035A-439E-912F-7958ABBD3CA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23" y="2626335"/>
            <a:ext cx="4989477" cy="5232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7C8B3E-F0A0-44E2-A57E-B1115E8CEF5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23" y="3123795"/>
            <a:ext cx="3143250" cy="342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6C2F6F-8087-42F7-A34B-C472458409F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808627" y="1660094"/>
            <a:ext cx="5731510" cy="647065"/>
          </a:xfrm>
          <a:prstGeom prst="rect">
            <a:avLst/>
          </a:prstGeom>
        </p:spPr>
      </p:pic>
      <p:pic>
        <p:nvPicPr>
          <p:cNvPr id="2050" name="Picture 7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92F6D49-6E35-44BC-9883-CC1B33FB5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27" y="2343605"/>
            <a:ext cx="21526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78">
            <a:extLst>
              <a:ext uri="{FF2B5EF4-FFF2-40B4-BE49-F238E27FC236}">
                <a16:creationId xmlns:a16="http://schemas.microsoft.com/office/drawing/2014/main" id="{332E9857-73CB-4E3C-A0AF-8B9E3369F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27" y="2995742"/>
            <a:ext cx="22860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70FCF640-863D-4857-8D03-435EC94B8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64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75A450C-373F-45FD-B431-973A1DE90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984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6C0FE70D-FDD1-456F-B080-FC03C6525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3562755"/>
            <a:ext cx="66846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en-US" dirty="0">
                <a:solidFill>
                  <a:srgbClr val="3366CC"/>
                </a:solidFill>
                <a:latin typeface="Times New Roman" panose="02020603050405020304" pitchFamily="18" charset="0"/>
              </a:rPr>
              <a:t>Random forest model achieved a loss of 0.71, with RMSE 0.79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BE1F26-575D-49A6-88A8-420C52D1F7DD}"/>
              </a:ext>
            </a:extLst>
          </p:cNvPr>
          <p:cNvSpPr txBox="1"/>
          <p:nvPr/>
        </p:nvSpPr>
        <p:spPr>
          <a:xfrm>
            <a:off x="-104846" y="40281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06126A-A186-46C5-87EF-0C44B64B07B0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766021" y="4367789"/>
            <a:ext cx="4029075" cy="990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78F3F0D-DEFE-4F1A-A909-84362583FAFB}"/>
              </a:ext>
            </a:extLst>
          </p:cNvPr>
          <p:cNvSpPr txBox="1"/>
          <p:nvPr/>
        </p:nvSpPr>
        <p:spPr>
          <a:xfrm>
            <a:off x="-155646" y="1542612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Random Forest model</a:t>
            </a:r>
            <a:endParaRPr lang="en-IN" sz="1800" dirty="0"/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E3BF5708-D931-4813-B7DA-55BA484E7B88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5095522" y="4155380"/>
            <a:ext cx="5731510" cy="1477645"/>
          </a:xfrm>
          <a:prstGeom prst="rect">
            <a:avLst/>
          </a:prstGeom>
        </p:spPr>
      </p:pic>
      <p:pic>
        <p:nvPicPr>
          <p:cNvPr id="25" name="Picture 2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35069A5-BD4C-4488-8C0B-60301B13B73A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990600" y="5391398"/>
            <a:ext cx="2219325" cy="10287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0286B95-7514-4BDB-BD60-1A75AB43C80E}"/>
              </a:ext>
            </a:extLst>
          </p:cNvPr>
          <p:cNvSpPr txBox="1"/>
          <p:nvPr/>
        </p:nvSpPr>
        <p:spPr>
          <a:xfrm>
            <a:off x="3631776" y="5845355"/>
            <a:ext cx="6175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66CC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3366CC"/>
                </a:solidFill>
                <a:latin typeface="Times New Roman" panose="02020603050405020304" pitchFamily="18" charset="0"/>
              </a:rPr>
              <a:t>The decision tree model achieved a loss of 0.989, this shows a good result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340F87E-4370-4C99-A36D-9E71FC10712B}"/>
              </a:ext>
            </a:extLst>
          </p:cNvPr>
          <p:cNvCxnSpPr/>
          <p:nvPr/>
        </p:nvCxnSpPr>
        <p:spPr>
          <a:xfrm flipV="1">
            <a:off x="428978" y="3921940"/>
            <a:ext cx="11229622" cy="10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97842C96-BBA9-429D-9D1A-936549C42D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6610" y="2936060"/>
            <a:ext cx="1314379" cy="1190880"/>
          </a:xfrm>
          <a:prstGeom prst="rect">
            <a:avLst/>
          </a:prstGeom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45447052-9B29-4B16-9A56-151EB13F16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6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47"/>
    </mc:Choice>
    <mc:Fallback xmlns="">
      <p:transition spd="slow" advTm="70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575</TotalTime>
  <Words>791</Words>
  <Application>Microsoft Office PowerPoint</Application>
  <PresentationFormat>Widescreen</PresentationFormat>
  <Paragraphs>80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Rockwell</vt:lpstr>
      <vt:lpstr>Rockwell Condensed</vt:lpstr>
      <vt:lpstr>Symbol</vt:lpstr>
      <vt:lpstr>Times New Roman</vt:lpstr>
      <vt:lpstr>Wingdings</vt:lpstr>
      <vt:lpstr>Wood Type</vt:lpstr>
      <vt:lpstr>PowerPoint Presentation</vt:lpstr>
      <vt:lpstr>Introduction to the dataset</vt:lpstr>
      <vt:lpstr>Exploratory Data analysis 1.Correlation Analysis</vt:lpstr>
      <vt:lpstr>Univariate Analysis</vt:lpstr>
      <vt:lpstr>Bivariate Analysis</vt:lpstr>
      <vt:lpstr>Cont..</vt:lpstr>
      <vt:lpstr>Data Cleaning</vt:lpstr>
      <vt:lpstr>Data Cleaning</vt:lpstr>
      <vt:lpstr>Model Building</vt:lpstr>
      <vt:lpstr>K-Fold Cross Validation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Analytics</dc:title>
  <dc:creator/>
  <cp:lastModifiedBy>Sonu Agarwal</cp:lastModifiedBy>
  <cp:revision>52</cp:revision>
  <dcterms:created xsi:type="dcterms:W3CDTF">2021-08-09T15:54:43Z</dcterms:created>
  <dcterms:modified xsi:type="dcterms:W3CDTF">2021-09-03T04:18:47Z</dcterms:modified>
</cp:coreProperties>
</file>